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60" r:id="rId3"/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7543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(वसंत- गद्य खंड)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पाठ-5 मिठाईवाला(भगवती प्रसाद बाजपेयी)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334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hi-IN" sz="2800" u="sng" dirty="0" smtClean="0">
                <a:solidFill>
                  <a:srgbClr val="FF0000"/>
                </a:solidFill>
              </a:rPr>
              <a:t>लेखक परिचय </a:t>
            </a:r>
            <a:r>
              <a:rPr lang="hi-IN" sz="2000" dirty="0" smtClean="0">
                <a:solidFill>
                  <a:srgbClr val="FF0000"/>
                </a:solidFill>
              </a:rPr>
              <a:t> </a:t>
            </a:r>
            <a:r>
              <a:rPr lang="hi-IN" sz="2000" dirty="0" smtClean="0"/>
              <a:t>:-</a:t>
            </a:r>
            <a:endParaRPr lang="en-US" sz="2000" dirty="0" smtClean="0"/>
          </a:p>
          <a:p>
            <a:pPr algn="just"/>
            <a:r>
              <a:rPr lang="hi-IN" sz="1900" b="1" dirty="0" smtClean="0"/>
              <a:t>भवानी प्रसाद मिश्र</a:t>
            </a:r>
            <a:r>
              <a:rPr lang="hi-IN" sz="1900" dirty="0" smtClean="0"/>
              <a:t> (जन्म: २९ मार्च १९१४ - मृत्यु: २० फ़रवरी १९८५) हिन्दी के प्रसिद्ध कवि तथा गांधीवादी विचारक थे। वह 'दूसरा सप्तक' के प्रथम कवि हैं। गांंधी-दर्शन का प्रभाव तथा उसकी झलक उनकी कविताओं में साफ़ देखी जा सकती है। उनका प्रथम संग्रह 'गीत-फ़रोश' अपनी नई शैली, नई उद्भावनाओं और नये पाठ-प्रवाह के कारण अत्यंत लोकप्रिय हुआ। प्यार से लोग उन्हें </a:t>
            </a:r>
            <a:r>
              <a:rPr lang="hi-IN" sz="1900" b="1" dirty="0" smtClean="0"/>
              <a:t>भवानी भाई</a:t>
            </a:r>
            <a:r>
              <a:rPr lang="hi-IN" sz="1900" dirty="0" smtClean="0"/>
              <a:t> कहकर सम्बोधित किया करते थे।</a:t>
            </a:r>
          </a:p>
          <a:p>
            <a:pPr algn="just">
              <a:buNone/>
            </a:pPr>
            <a:r>
              <a:rPr lang="hi-IN" sz="1900" dirty="0" smtClean="0"/>
              <a:t>   उन्होंने स्वयं को कभी भी निराशा के गर्त में डूबने नहीं दिया। जैसे सात-सात बार मौत से वे लड़े वैसे ही आजादी के पहले गुलामी से लड़े और आजादी के बाद तानाशाही से भी लड़े। आपातकाल के दौरान नियम पूर्वक सुबह-दोपहर-शाम तीनों वेलाओं में उन्होंने कवितायें लिखी थीं जो बाद में </a:t>
            </a:r>
            <a:r>
              <a:rPr lang="hi-IN" sz="1900" b="1" dirty="0" smtClean="0"/>
              <a:t>त्रिकाल सन्ध्या</a:t>
            </a:r>
            <a:r>
              <a:rPr lang="hi-IN" sz="1900" dirty="0" smtClean="0"/>
              <a:t> नामक पुस्तक में प्रकाशित भी हुईं।</a:t>
            </a:r>
          </a:p>
          <a:p>
            <a:pPr algn="just">
              <a:buNone/>
            </a:pPr>
            <a:r>
              <a:rPr lang="hi-IN" sz="2100" dirty="0" smtClean="0"/>
              <a:t>   भवानी भाई को १९७२ में उनकी कृति बुनी हुई रस्सी पर साहित्य अकादमी पुरस्कार मिला। १९८१-८२ में उत्तर प्रदेश हिन्दी संस्थानका साहित्यकार सम्मान दिया गया तथा १९८३ में उन्हें मध्य प्रदेश शासन के शिखर सम्मान से अलंकृत किया गया।</a:t>
            </a:r>
          </a:p>
          <a:p>
            <a:pPr algn="just"/>
            <a:r>
              <a:rPr lang="hi-IN" sz="2200" b="1" u="sng" dirty="0" smtClean="0">
                <a:solidFill>
                  <a:srgbClr val="FF0000"/>
                </a:solidFill>
              </a:rPr>
              <a:t>रचनाएँ</a:t>
            </a:r>
            <a:r>
              <a:rPr lang="hi-IN" sz="2200" b="1" u="sng" dirty="0" smtClean="0"/>
              <a:t> </a:t>
            </a:r>
            <a:r>
              <a:rPr lang="hi-IN" sz="2200" b="1" dirty="0" smtClean="0"/>
              <a:t>:- </a:t>
            </a:r>
            <a:r>
              <a:rPr lang="hi-IN" sz="2000" b="1" dirty="0" smtClean="0"/>
              <a:t>कविता संग्रह</a:t>
            </a:r>
            <a:r>
              <a:rPr lang="hi-IN" sz="2000" dirty="0" smtClean="0"/>
              <a:t>- गीत फरोश, चकित है दुख, गान्धी पंचशती, बुनी हुई रस्सी, खुशबू के शिलालेख, त्रिकाल सन्ध्या, व्यक्तिगत, परिवर्तन जिए, तुम आते हो, इदम् न मम, शरीर कविता: फसलें और फूल, मानसरोवर दिन, सम्प्रति, अँधेरी कविताएँ, तूस की आग, कालजयी, अनाम, नीली रेखा तक और सन्नाटा।</a:t>
            </a:r>
            <a:r>
              <a:rPr lang="hi-IN" sz="2000" b="1" dirty="0" smtClean="0"/>
              <a:t>बाल कविताएँ -</a:t>
            </a:r>
            <a:r>
              <a:rPr lang="hi-IN" sz="2000" dirty="0" smtClean="0"/>
              <a:t> तुकों के खेल, </a:t>
            </a:r>
            <a:r>
              <a:rPr lang="hi-IN" sz="2000" b="1" dirty="0" smtClean="0"/>
              <a:t>संस्मरण</a:t>
            </a:r>
            <a:r>
              <a:rPr lang="hi-IN" sz="2000" dirty="0" smtClean="0"/>
              <a:t> - जिन्होंने मुझे रचा</a:t>
            </a:r>
            <a:r>
              <a:rPr lang="hi-IN" sz="2000" b="1" dirty="0" smtClean="0"/>
              <a:t>निबन्ध संग्रह</a:t>
            </a:r>
            <a:r>
              <a:rPr lang="hi-IN" sz="2000" dirty="0" smtClean="0"/>
              <a:t> - कुछ नीति कुछ राजनीति।</a:t>
            </a:r>
            <a:endParaRPr lang="hi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पाठ-5 मिठाईवाला(भगवती प्रसाद बाजपेयी)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</a:t>
            </a:r>
          </a:p>
          <a:p>
            <a:r>
              <a:rPr lang="en-US" sz="2400" dirty="0" err="1" smtClean="0"/>
              <a:t>i</a:t>
            </a:r>
            <a:r>
              <a:rPr lang="hi-IN" sz="2400" dirty="0" smtClean="0"/>
              <a:t>) फेरीवाले की जीवन शैली का </a:t>
            </a:r>
            <a:r>
              <a:rPr lang="hi-IN" sz="2400" dirty="0" smtClean="0"/>
              <a:t>ज्ञान</a:t>
            </a:r>
            <a:r>
              <a:rPr lang="en-US" sz="2400" dirty="0" smtClean="0"/>
              <a:t> I</a:t>
            </a:r>
            <a:endParaRPr lang="hi-IN" sz="2400" dirty="0" smtClean="0"/>
          </a:p>
          <a:p>
            <a:r>
              <a:rPr lang="en-US" sz="2400" dirty="0" smtClean="0"/>
              <a:t>ii</a:t>
            </a:r>
            <a:r>
              <a:rPr lang="hi-IN" sz="2400" dirty="0" smtClean="0"/>
              <a:t>)</a:t>
            </a:r>
            <a:r>
              <a:rPr lang="en-US" sz="2400" dirty="0" smtClean="0"/>
              <a:t> </a:t>
            </a:r>
            <a:r>
              <a:rPr lang="hi-IN" sz="2400" dirty="0" smtClean="0"/>
              <a:t>फेरीवाले के प्रति छात्रों में स्वस्थ्य मानसिकता का विकास  </a:t>
            </a:r>
          </a:p>
          <a:p>
            <a:r>
              <a:rPr lang="en-US" sz="2400" dirty="0" smtClean="0"/>
              <a:t>iii)</a:t>
            </a:r>
            <a:r>
              <a:rPr lang="hi-IN" sz="2400" dirty="0" smtClean="0"/>
              <a:t> मिठाईवाले का बच्चों के प्रति विशेष स्नेह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iv) </a:t>
            </a:r>
            <a:r>
              <a:rPr lang="hi-IN" sz="2400" dirty="0" smtClean="0"/>
              <a:t>पाठ में आये विशेष वाक्यांशों का </a:t>
            </a:r>
            <a:r>
              <a:rPr lang="hi-IN" sz="2400" dirty="0" smtClean="0"/>
              <a:t>ज्ञान</a:t>
            </a:r>
            <a:r>
              <a:rPr lang="en-US" sz="2400" dirty="0" smtClean="0"/>
              <a:t>I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r>
              <a:rPr lang="en-US" sz="2400" dirty="0" smtClean="0"/>
              <a:t>v)</a:t>
            </a:r>
            <a:r>
              <a:rPr lang="hi-IN" sz="2400" dirty="0" smtClean="0"/>
              <a:t> समाज में धनी व्यक्ति की </a:t>
            </a:r>
            <a:r>
              <a:rPr lang="hi-IN" sz="2400" dirty="0" smtClean="0"/>
              <a:t>मानसिकता</a:t>
            </a:r>
            <a:r>
              <a:rPr lang="en-US" sz="2400" dirty="0" smtClean="0"/>
              <a:t> </a:t>
            </a:r>
            <a:r>
              <a:rPr lang="hi-IN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vi)</a:t>
            </a:r>
            <a:r>
              <a:rPr lang="hi-IN" sz="2400" dirty="0" smtClean="0"/>
              <a:t>फेरीवाले के प्रति सद्भावन का </a:t>
            </a:r>
            <a:r>
              <a:rPr lang="hi-IN" sz="2400" dirty="0" smtClean="0"/>
              <a:t>विकास</a:t>
            </a:r>
            <a:r>
              <a:rPr lang="en-US" sz="2400" dirty="0" smtClean="0"/>
              <a:t> I</a:t>
            </a:r>
            <a:endParaRPr lang="hi-IN" sz="2400" dirty="0" smtClean="0"/>
          </a:p>
          <a:p>
            <a:r>
              <a:rPr lang="en-US" sz="2400" dirty="0" smtClean="0"/>
              <a:t>vii) </a:t>
            </a:r>
            <a:r>
              <a:rPr lang="hi-IN" sz="2400" dirty="0" smtClean="0"/>
              <a:t>स्वयं कहानी लिखने की भावना का </a:t>
            </a:r>
            <a:r>
              <a:rPr lang="hi-IN" sz="2400" dirty="0" smtClean="0"/>
              <a:t>विकास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r>
              <a:rPr lang="en-US" sz="2400" dirty="0" smtClean="0"/>
              <a:t>viii)</a:t>
            </a:r>
            <a:r>
              <a:rPr lang="hi-IN" sz="2400" dirty="0" smtClean="0"/>
              <a:t> फेरीवाले के कार्यों की जानकारी </a:t>
            </a:r>
            <a:r>
              <a:rPr lang="en-US" sz="2400" dirty="0" smtClean="0"/>
              <a:t>I</a:t>
            </a:r>
            <a:endParaRPr lang="hi-IN" sz="2400" dirty="0" smtClean="0"/>
          </a:p>
          <a:p>
            <a:r>
              <a:rPr lang="en-US" sz="2400" dirty="0" smtClean="0"/>
              <a:t>ix) </a:t>
            </a:r>
            <a:r>
              <a:rPr lang="hi-IN" sz="2400" dirty="0" smtClean="0"/>
              <a:t>फेरीवाले के मृदु आवाज़ व बेचने के ढंग को </a:t>
            </a:r>
            <a:r>
              <a:rPr lang="hi-IN" sz="2400" dirty="0" smtClean="0"/>
              <a:t>जानना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r>
              <a:rPr lang="en-US" sz="2400" dirty="0" smtClean="0"/>
              <a:t>x) </a:t>
            </a:r>
            <a:r>
              <a:rPr lang="hi-IN" sz="2400" dirty="0" smtClean="0"/>
              <a:t>फेरीवाले के प्रति संवेदना का </a:t>
            </a:r>
            <a:r>
              <a:rPr lang="hi-IN" sz="2400" dirty="0" smtClean="0"/>
              <a:t>विकास</a:t>
            </a:r>
            <a:r>
              <a:rPr lang="en-US" sz="2400" dirty="0" smtClean="0"/>
              <a:t> I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r>
              <a:rPr lang="en-US" sz="2400" dirty="0" smtClean="0"/>
              <a:t>xi) </a:t>
            </a:r>
            <a:r>
              <a:rPr lang="hi-IN" sz="2400" dirty="0" smtClean="0"/>
              <a:t>शब्द एवं ध्वनि का </a:t>
            </a:r>
            <a:r>
              <a:rPr lang="hi-IN" sz="2400" smtClean="0"/>
              <a:t>महत्व </a:t>
            </a:r>
            <a:r>
              <a:rPr lang="en-US" sz="2400" smtClean="0"/>
              <a:t>I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	</a:t>
            </a:r>
          </a:p>
          <a:p>
            <a:endParaRPr lang="hi-IN" sz="24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914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पाठ-5 मिठाईवाला(भगवती प्रसाद बाजपेयी)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इस विडियो को देखें :-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https://www.youtube.com/watch?v=lF0YiU-Rypg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https://www.youtube.com/watch?v=fltPNrbhRdc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प्रश्नोत्तर के लिए :-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66"/>
                </a:solidFill>
              </a:rPr>
              <a:t>https://www.youtube.com/watch?v=EEGF3h_0T9E</a:t>
            </a: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endParaRPr lang="hi-IN" sz="2000" dirty="0" smtClean="0">
              <a:solidFill>
                <a:srgbClr val="000066"/>
              </a:solidFill>
            </a:endParaRPr>
          </a:p>
          <a:p>
            <a:pPr>
              <a:buNone/>
            </a:pPr>
            <a:r>
              <a:rPr lang="hi-IN" sz="2000" dirty="0" smtClean="0">
                <a:solidFill>
                  <a:srgbClr val="000066"/>
                </a:solidFill>
              </a:rPr>
              <a:t>सौजन्य से :- हिंदी विभाग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1035</TotalTime>
  <Words>166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पाठ-5 मिठाईवाला(भगवती प्रसाद बाजपेयी) </vt:lpstr>
      <vt:lpstr>पाठ-5 मिठाईवाला(भगवती प्रसाद बाजपेयी) </vt:lpstr>
      <vt:lpstr>पाठ-5 मिठाईवाला(भगवती प्रसाद बाजपेयी)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122</cp:revision>
  <dcterms:created xsi:type="dcterms:W3CDTF">2006-08-16T00:00:00Z</dcterms:created>
  <dcterms:modified xsi:type="dcterms:W3CDTF">2020-05-12T11:46:33Z</dcterms:modified>
</cp:coreProperties>
</file>